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sldIdLst>
    <p:sldId id="256" r:id="rId2"/>
    <p:sldId id="258" r:id="rId3"/>
    <p:sldId id="257" r:id="rId4"/>
    <p:sldId id="262" r:id="rId5"/>
    <p:sldId id="267" r:id="rId6"/>
    <p:sldId id="266" r:id="rId7"/>
    <p:sldId id="263" r:id="rId8"/>
    <p:sldId id="265" r:id="rId9"/>
    <p:sldId id="259" r:id="rId10"/>
    <p:sldId id="26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94660"/>
  </p:normalViewPr>
  <p:slideViewPr>
    <p:cSldViewPr>
      <p:cViewPr varScale="1">
        <p:scale>
          <a:sx n="86" d="100"/>
          <a:sy n="86" d="100"/>
        </p:scale>
        <p:origin x="125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99505309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3070673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0061796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167824874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2305913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7045086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7594215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407234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60360978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241172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7584578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5552042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51A76A9D-2091-AC30-B82D-7D32070556FA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85725"/>
            <a:ext cx="1085850" cy="1608138"/>
            <a:chOff x="48" y="54"/>
            <a:chExt cx="684" cy="1013"/>
          </a:xfrm>
        </p:grpSpPr>
        <p:grpSp>
          <p:nvGrpSpPr>
            <p:cNvPr id="1088" name="Group 3">
              <a:extLst>
                <a:ext uri="{FF2B5EF4-FFF2-40B4-BE49-F238E27FC236}">
                  <a16:creationId xmlns:a16="http://schemas.microsoft.com/office/drawing/2014/main" id="{7B1CC182-286D-B1F7-4458-35EECBE8A8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54"/>
              <a:ext cx="684" cy="60"/>
              <a:chOff x="48" y="54"/>
              <a:chExt cx="684" cy="60"/>
            </a:xfrm>
          </p:grpSpPr>
          <p:sp>
            <p:nvSpPr>
              <p:cNvPr id="1138" name="Rectangle 4">
                <a:extLst>
                  <a:ext uri="{FF2B5EF4-FFF2-40B4-BE49-F238E27FC236}">
                    <a16:creationId xmlns:a16="http://schemas.microsoft.com/office/drawing/2014/main" id="{D5A36608-ACF5-1F92-1E5F-263DDA74D9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54"/>
                <a:ext cx="52" cy="60"/>
              </a:xfrm>
              <a:prstGeom prst="rect">
                <a:avLst/>
              </a:prstGeom>
              <a:solidFill>
                <a:srgbClr val="000080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39" name="Rectangle 5">
                <a:extLst>
                  <a:ext uri="{FF2B5EF4-FFF2-40B4-BE49-F238E27FC236}">
                    <a16:creationId xmlns:a16="http://schemas.microsoft.com/office/drawing/2014/main" id="{67CC5295-3F4A-F629-881F-6686FEDA69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" y="54"/>
                <a:ext cx="51" cy="60"/>
              </a:xfrm>
              <a:prstGeom prst="rect">
                <a:avLst/>
              </a:prstGeom>
              <a:solidFill>
                <a:srgbClr val="000080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40" name="Rectangle 6">
                <a:extLst>
                  <a:ext uri="{FF2B5EF4-FFF2-40B4-BE49-F238E27FC236}">
                    <a16:creationId xmlns:a16="http://schemas.microsoft.com/office/drawing/2014/main" id="{A7EA69FF-4FAC-B89E-7BD4-505598FDCE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" y="54"/>
                <a:ext cx="51" cy="60"/>
              </a:xfrm>
              <a:prstGeom prst="rect">
                <a:avLst/>
              </a:prstGeom>
              <a:solidFill>
                <a:srgbClr val="000080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41" name="Rectangle 7">
                <a:extLst>
                  <a:ext uri="{FF2B5EF4-FFF2-40B4-BE49-F238E27FC236}">
                    <a16:creationId xmlns:a16="http://schemas.microsoft.com/office/drawing/2014/main" id="{7742AF89-EBAB-3D5C-8CCC-6104B5E355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" y="54"/>
                <a:ext cx="52" cy="60"/>
              </a:xfrm>
              <a:prstGeom prst="rect">
                <a:avLst/>
              </a:prstGeom>
              <a:solidFill>
                <a:srgbClr val="000080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42" name="Rectangle 8">
                <a:extLst>
                  <a:ext uri="{FF2B5EF4-FFF2-40B4-BE49-F238E27FC236}">
                    <a16:creationId xmlns:a16="http://schemas.microsoft.com/office/drawing/2014/main" id="{8F5EE652-1887-EADF-7999-52558A0895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" y="54"/>
                <a:ext cx="52" cy="60"/>
              </a:xfrm>
              <a:prstGeom prst="rect">
                <a:avLst/>
              </a:prstGeom>
              <a:solidFill>
                <a:srgbClr val="000080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43" name="Rectangle 9">
                <a:extLst>
                  <a:ext uri="{FF2B5EF4-FFF2-40B4-BE49-F238E27FC236}">
                    <a16:creationId xmlns:a16="http://schemas.microsoft.com/office/drawing/2014/main" id="{FB9060B6-8CB2-0816-C309-B6EE8B5FE4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0" y="54"/>
                <a:ext cx="52" cy="60"/>
              </a:xfrm>
              <a:prstGeom prst="rect">
                <a:avLst/>
              </a:prstGeom>
              <a:solidFill>
                <a:srgbClr val="000080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1089" name="Group 10">
              <a:extLst>
                <a:ext uri="{FF2B5EF4-FFF2-40B4-BE49-F238E27FC236}">
                  <a16:creationId xmlns:a16="http://schemas.microsoft.com/office/drawing/2014/main" id="{6F2F47AF-443D-FBDE-8448-4441C31E183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188"/>
              <a:ext cx="684" cy="60"/>
              <a:chOff x="48" y="188"/>
              <a:chExt cx="684" cy="60"/>
            </a:xfrm>
          </p:grpSpPr>
          <p:sp>
            <p:nvSpPr>
              <p:cNvPr id="1132" name="Rectangle 11">
                <a:extLst>
                  <a:ext uri="{FF2B5EF4-FFF2-40B4-BE49-F238E27FC236}">
                    <a16:creationId xmlns:a16="http://schemas.microsoft.com/office/drawing/2014/main" id="{D343267A-8872-DA2A-6CB2-F6CCFF82E1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88"/>
                <a:ext cx="52" cy="60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33" name="Rectangle 12">
                <a:extLst>
                  <a:ext uri="{FF2B5EF4-FFF2-40B4-BE49-F238E27FC236}">
                    <a16:creationId xmlns:a16="http://schemas.microsoft.com/office/drawing/2014/main" id="{7B3932A3-3E6B-9999-0920-91A7A60580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" y="188"/>
                <a:ext cx="51" cy="60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34" name="Rectangle 13">
                <a:extLst>
                  <a:ext uri="{FF2B5EF4-FFF2-40B4-BE49-F238E27FC236}">
                    <a16:creationId xmlns:a16="http://schemas.microsoft.com/office/drawing/2014/main" id="{204A2682-00EF-B8E6-A40B-A19A853626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" y="188"/>
                <a:ext cx="51" cy="60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35" name="Rectangle 14">
                <a:extLst>
                  <a:ext uri="{FF2B5EF4-FFF2-40B4-BE49-F238E27FC236}">
                    <a16:creationId xmlns:a16="http://schemas.microsoft.com/office/drawing/2014/main" id="{5E67032E-CCE5-6D8C-2ADB-15A745C487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" y="188"/>
                <a:ext cx="52" cy="60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36" name="Rectangle 15">
                <a:extLst>
                  <a:ext uri="{FF2B5EF4-FFF2-40B4-BE49-F238E27FC236}">
                    <a16:creationId xmlns:a16="http://schemas.microsoft.com/office/drawing/2014/main" id="{2811CED9-B50C-86EF-4A3A-31713ABF18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" y="188"/>
                <a:ext cx="52" cy="60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37" name="Rectangle 16">
                <a:extLst>
                  <a:ext uri="{FF2B5EF4-FFF2-40B4-BE49-F238E27FC236}">
                    <a16:creationId xmlns:a16="http://schemas.microsoft.com/office/drawing/2014/main" id="{350628B8-6D7E-FE81-E78A-95B132ED9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0" y="188"/>
                <a:ext cx="52" cy="60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1090" name="Group 17">
              <a:extLst>
                <a:ext uri="{FF2B5EF4-FFF2-40B4-BE49-F238E27FC236}">
                  <a16:creationId xmlns:a16="http://schemas.microsoft.com/office/drawing/2014/main" id="{98272A2F-FC79-BAB6-2BCB-FEB89C8347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325"/>
              <a:ext cx="684" cy="60"/>
              <a:chOff x="48" y="325"/>
              <a:chExt cx="684" cy="60"/>
            </a:xfrm>
          </p:grpSpPr>
          <p:sp>
            <p:nvSpPr>
              <p:cNvPr id="1126" name="Rectangle 18">
                <a:extLst>
                  <a:ext uri="{FF2B5EF4-FFF2-40B4-BE49-F238E27FC236}">
                    <a16:creationId xmlns:a16="http://schemas.microsoft.com/office/drawing/2014/main" id="{3A991B45-D192-0E0F-20C9-9EC4F3A898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325"/>
                <a:ext cx="52" cy="60"/>
              </a:xfrm>
              <a:prstGeom prst="rect">
                <a:avLst/>
              </a:prstGeom>
              <a:solidFill>
                <a:srgbClr val="3F7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27" name="Rectangle 19">
                <a:extLst>
                  <a:ext uri="{FF2B5EF4-FFF2-40B4-BE49-F238E27FC236}">
                    <a16:creationId xmlns:a16="http://schemas.microsoft.com/office/drawing/2014/main" id="{6DDDAEBF-5585-AFE1-7472-5C21308848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" y="325"/>
                <a:ext cx="51" cy="60"/>
              </a:xfrm>
              <a:prstGeom prst="rect">
                <a:avLst/>
              </a:prstGeom>
              <a:solidFill>
                <a:srgbClr val="3F7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28" name="Rectangle 20">
                <a:extLst>
                  <a:ext uri="{FF2B5EF4-FFF2-40B4-BE49-F238E27FC236}">
                    <a16:creationId xmlns:a16="http://schemas.microsoft.com/office/drawing/2014/main" id="{218F4D41-B106-1226-99ED-3088D656C0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" y="325"/>
                <a:ext cx="51" cy="60"/>
              </a:xfrm>
              <a:prstGeom prst="rect">
                <a:avLst/>
              </a:prstGeom>
              <a:solidFill>
                <a:srgbClr val="3F7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29" name="Rectangle 21">
                <a:extLst>
                  <a:ext uri="{FF2B5EF4-FFF2-40B4-BE49-F238E27FC236}">
                    <a16:creationId xmlns:a16="http://schemas.microsoft.com/office/drawing/2014/main" id="{A387DFCE-D3B5-CF15-67E4-7A20C20244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" y="325"/>
                <a:ext cx="52" cy="60"/>
              </a:xfrm>
              <a:prstGeom prst="rect">
                <a:avLst/>
              </a:prstGeom>
              <a:solidFill>
                <a:srgbClr val="3F7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30" name="Rectangle 22">
                <a:extLst>
                  <a:ext uri="{FF2B5EF4-FFF2-40B4-BE49-F238E27FC236}">
                    <a16:creationId xmlns:a16="http://schemas.microsoft.com/office/drawing/2014/main" id="{AC014CDB-0D2E-5D24-59BA-4E8BFC749D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" y="325"/>
                <a:ext cx="52" cy="60"/>
              </a:xfrm>
              <a:prstGeom prst="rect">
                <a:avLst/>
              </a:prstGeom>
              <a:solidFill>
                <a:srgbClr val="3F7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31" name="Rectangle 23">
                <a:extLst>
                  <a:ext uri="{FF2B5EF4-FFF2-40B4-BE49-F238E27FC236}">
                    <a16:creationId xmlns:a16="http://schemas.microsoft.com/office/drawing/2014/main" id="{6B72B5F5-1425-6C31-AD94-8AA9399E9A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0" y="325"/>
                <a:ext cx="52" cy="60"/>
              </a:xfrm>
              <a:prstGeom prst="rect">
                <a:avLst/>
              </a:prstGeom>
              <a:solidFill>
                <a:srgbClr val="3F7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1091" name="Group 24">
              <a:extLst>
                <a:ext uri="{FF2B5EF4-FFF2-40B4-BE49-F238E27FC236}">
                  <a16:creationId xmlns:a16="http://schemas.microsoft.com/office/drawing/2014/main" id="{A22A7587-E102-F4DB-1282-3DE5640860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462"/>
              <a:ext cx="684" cy="60"/>
              <a:chOff x="48" y="462"/>
              <a:chExt cx="684" cy="60"/>
            </a:xfrm>
          </p:grpSpPr>
          <p:sp>
            <p:nvSpPr>
              <p:cNvPr id="1120" name="Rectangle 25">
                <a:extLst>
                  <a:ext uri="{FF2B5EF4-FFF2-40B4-BE49-F238E27FC236}">
                    <a16:creationId xmlns:a16="http://schemas.microsoft.com/office/drawing/2014/main" id="{E04E1427-CC01-10B5-78D0-540D515885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462"/>
                <a:ext cx="52" cy="60"/>
              </a:xfrm>
              <a:prstGeom prst="rect">
                <a:avLst/>
              </a:prstGeom>
              <a:solidFill>
                <a:srgbClr val="9FB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21" name="Rectangle 26">
                <a:extLst>
                  <a:ext uri="{FF2B5EF4-FFF2-40B4-BE49-F238E27FC236}">
                    <a16:creationId xmlns:a16="http://schemas.microsoft.com/office/drawing/2014/main" id="{C644DE26-E142-8141-62CD-33586D58FF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" y="462"/>
                <a:ext cx="51" cy="60"/>
              </a:xfrm>
              <a:prstGeom prst="rect">
                <a:avLst/>
              </a:prstGeom>
              <a:solidFill>
                <a:srgbClr val="9FB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22" name="Rectangle 27">
                <a:extLst>
                  <a:ext uri="{FF2B5EF4-FFF2-40B4-BE49-F238E27FC236}">
                    <a16:creationId xmlns:a16="http://schemas.microsoft.com/office/drawing/2014/main" id="{A3B35979-320F-DA59-482A-D0C6F99EA8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" y="462"/>
                <a:ext cx="51" cy="60"/>
              </a:xfrm>
              <a:prstGeom prst="rect">
                <a:avLst/>
              </a:prstGeom>
              <a:solidFill>
                <a:srgbClr val="9FB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23" name="Rectangle 28">
                <a:extLst>
                  <a:ext uri="{FF2B5EF4-FFF2-40B4-BE49-F238E27FC236}">
                    <a16:creationId xmlns:a16="http://schemas.microsoft.com/office/drawing/2014/main" id="{56DC5590-AE11-1746-42DE-067D4F4AC0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" y="462"/>
                <a:ext cx="52" cy="60"/>
              </a:xfrm>
              <a:prstGeom prst="rect">
                <a:avLst/>
              </a:prstGeom>
              <a:solidFill>
                <a:srgbClr val="9FB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24" name="Rectangle 29">
                <a:extLst>
                  <a:ext uri="{FF2B5EF4-FFF2-40B4-BE49-F238E27FC236}">
                    <a16:creationId xmlns:a16="http://schemas.microsoft.com/office/drawing/2014/main" id="{2D95DAB8-EE6D-B884-F651-C0D0B83703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" y="462"/>
                <a:ext cx="52" cy="60"/>
              </a:xfrm>
              <a:prstGeom prst="rect">
                <a:avLst/>
              </a:prstGeom>
              <a:solidFill>
                <a:srgbClr val="9FB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25" name="Rectangle 30">
                <a:extLst>
                  <a:ext uri="{FF2B5EF4-FFF2-40B4-BE49-F238E27FC236}">
                    <a16:creationId xmlns:a16="http://schemas.microsoft.com/office/drawing/2014/main" id="{093FE557-A029-FD77-4BB0-C1E11FA3E93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0" y="462"/>
                <a:ext cx="52" cy="60"/>
              </a:xfrm>
              <a:prstGeom prst="rect">
                <a:avLst/>
              </a:prstGeom>
              <a:solidFill>
                <a:srgbClr val="9FB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1092" name="Group 31">
              <a:extLst>
                <a:ext uri="{FF2B5EF4-FFF2-40B4-BE49-F238E27FC236}">
                  <a16:creationId xmlns:a16="http://schemas.microsoft.com/office/drawing/2014/main" id="{56ECA83F-6FFE-208B-7E7A-E5508A84993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597"/>
              <a:ext cx="684" cy="60"/>
              <a:chOff x="48" y="597"/>
              <a:chExt cx="684" cy="60"/>
            </a:xfrm>
          </p:grpSpPr>
          <p:sp>
            <p:nvSpPr>
              <p:cNvPr id="1114" name="Rectangle 32">
                <a:extLst>
                  <a:ext uri="{FF2B5EF4-FFF2-40B4-BE49-F238E27FC236}">
                    <a16:creationId xmlns:a16="http://schemas.microsoft.com/office/drawing/2014/main" id="{6EE36A5B-5BAA-5CC7-7301-372CE24059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597"/>
                <a:ext cx="52" cy="60"/>
              </a:xfrm>
              <a:prstGeom prst="rect">
                <a:avLst/>
              </a:prstGeom>
              <a:solidFill>
                <a:srgbClr val="BFD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15" name="Rectangle 33">
                <a:extLst>
                  <a:ext uri="{FF2B5EF4-FFF2-40B4-BE49-F238E27FC236}">
                    <a16:creationId xmlns:a16="http://schemas.microsoft.com/office/drawing/2014/main" id="{E5074F67-7A8E-F670-4299-0FC1703B17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" y="597"/>
                <a:ext cx="51" cy="60"/>
              </a:xfrm>
              <a:prstGeom prst="rect">
                <a:avLst/>
              </a:prstGeom>
              <a:solidFill>
                <a:srgbClr val="BFD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16" name="Rectangle 34">
                <a:extLst>
                  <a:ext uri="{FF2B5EF4-FFF2-40B4-BE49-F238E27FC236}">
                    <a16:creationId xmlns:a16="http://schemas.microsoft.com/office/drawing/2014/main" id="{13883F1A-65D2-FA85-90E6-4DDFB0A693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" y="597"/>
                <a:ext cx="51" cy="60"/>
              </a:xfrm>
              <a:prstGeom prst="rect">
                <a:avLst/>
              </a:prstGeom>
              <a:solidFill>
                <a:srgbClr val="BFD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17" name="Rectangle 35">
                <a:extLst>
                  <a:ext uri="{FF2B5EF4-FFF2-40B4-BE49-F238E27FC236}">
                    <a16:creationId xmlns:a16="http://schemas.microsoft.com/office/drawing/2014/main" id="{7DF25401-898E-D8E6-DDD7-3672744FE99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" y="597"/>
                <a:ext cx="52" cy="60"/>
              </a:xfrm>
              <a:prstGeom prst="rect">
                <a:avLst/>
              </a:prstGeom>
              <a:solidFill>
                <a:srgbClr val="BFD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18" name="Rectangle 36">
                <a:extLst>
                  <a:ext uri="{FF2B5EF4-FFF2-40B4-BE49-F238E27FC236}">
                    <a16:creationId xmlns:a16="http://schemas.microsoft.com/office/drawing/2014/main" id="{BF07E55D-AF17-9D62-76F9-FC38D29327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" y="597"/>
                <a:ext cx="52" cy="60"/>
              </a:xfrm>
              <a:prstGeom prst="rect">
                <a:avLst/>
              </a:prstGeom>
              <a:solidFill>
                <a:srgbClr val="BFD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19" name="Rectangle 37">
                <a:extLst>
                  <a:ext uri="{FF2B5EF4-FFF2-40B4-BE49-F238E27FC236}">
                    <a16:creationId xmlns:a16="http://schemas.microsoft.com/office/drawing/2014/main" id="{BBC87F1A-30ED-F476-D7FF-A59EFDC43F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0" y="597"/>
                <a:ext cx="52" cy="60"/>
              </a:xfrm>
              <a:prstGeom prst="rect">
                <a:avLst/>
              </a:prstGeom>
              <a:solidFill>
                <a:srgbClr val="BFD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1093" name="Group 38">
              <a:extLst>
                <a:ext uri="{FF2B5EF4-FFF2-40B4-BE49-F238E27FC236}">
                  <a16:creationId xmlns:a16="http://schemas.microsoft.com/office/drawing/2014/main" id="{C9A2DE8C-3307-31C3-BE1E-0D53267D3C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734"/>
              <a:ext cx="684" cy="60"/>
              <a:chOff x="48" y="734"/>
              <a:chExt cx="684" cy="60"/>
            </a:xfrm>
          </p:grpSpPr>
          <p:sp>
            <p:nvSpPr>
              <p:cNvPr id="1108" name="Rectangle 39">
                <a:extLst>
                  <a:ext uri="{FF2B5EF4-FFF2-40B4-BE49-F238E27FC236}">
                    <a16:creationId xmlns:a16="http://schemas.microsoft.com/office/drawing/2014/main" id="{20B9D2D3-7F38-557D-DBF8-439C8CFF38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734"/>
                <a:ext cx="52" cy="60"/>
              </a:xfrm>
              <a:prstGeom prst="rect">
                <a:avLst/>
              </a:prstGeom>
              <a:solidFill>
                <a:srgbClr val="DF9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09" name="Rectangle 40">
                <a:extLst>
                  <a:ext uri="{FF2B5EF4-FFF2-40B4-BE49-F238E27FC236}">
                    <a16:creationId xmlns:a16="http://schemas.microsoft.com/office/drawing/2014/main" id="{C6A3A81E-332B-26F2-F719-F163A457EE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" y="734"/>
                <a:ext cx="51" cy="60"/>
              </a:xfrm>
              <a:prstGeom prst="rect">
                <a:avLst/>
              </a:prstGeom>
              <a:solidFill>
                <a:srgbClr val="DF9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10" name="Rectangle 41">
                <a:extLst>
                  <a:ext uri="{FF2B5EF4-FFF2-40B4-BE49-F238E27FC236}">
                    <a16:creationId xmlns:a16="http://schemas.microsoft.com/office/drawing/2014/main" id="{7CFB570A-7D14-8E8E-D151-9F07F27B74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" y="734"/>
                <a:ext cx="51" cy="60"/>
              </a:xfrm>
              <a:prstGeom prst="rect">
                <a:avLst/>
              </a:prstGeom>
              <a:solidFill>
                <a:srgbClr val="DF9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11" name="Rectangle 42">
                <a:extLst>
                  <a:ext uri="{FF2B5EF4-FFF2-40B4-BE49-F238E27FC236}">
                    <a16:creationId xmlns:a16="http://schemas.microsoft.com/office/drawing/2014/main" id="{989A77E2-D823-2223-746B-7BD2DD9E83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" y="734"/>
                <a:ext cx="52" cy="60"/>
              </a:xfrm>
              <a:prstGeom prst="rect">
                <a:avLst/>
              </a:prstGeom>
              <a:solidFill>
                <a:srgbClr val="DF9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12" name="Rectangle 43">
                <a:extLst>
                  <a:ext uri="{FF2B5EF4-FFF2-40B4-BE49-F238E27FC236}">
                    <a16:creationId xmlns:a16="http://schemas.microsoft.com/office/drawing/2014/main" id="{9A00C6E1-5EC9-28F7-8894-ECCB2F60EE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" y="734"/>
                <a:ext cx="52" cy="60"/>
              </a:xfrm>
              <a:prstGeom prst="rect">
                <a:avLst/>
              </a:prstGeom>
              <a:solidFill>
                <a:srgbClr val="DF9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13" name="Rectangle 44">
                <a:extLst>
                  <a:ext uri="{FF2B5EF4-FFF2-40B4-BE49-F238E27FC236}">
                    <a16:creationId xmlns:a16="http://schemas.microsoft.com/office/drawing/2014/main" id="{2C03DD25-3E76-C8BC-9E7E-1993A31100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0" y="734"/>
                <a:ext cx="52" cy="60"/>
              </a:xfrm>
              <a:prstGeom prst="rect">
                <a:avLst/>
              </a:prstGeom>
              <a:solidFill>
                <a:srgbClr val="DF9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1094" name="Group 45">
              <a:extLst>
                <a:ext uri="{FF2B5EF4-FFF2-40B4-BE49-F238E27FC236}">
                  <a16:creationId xmlns:a16="http://schemas.microsoft.com/office/drawing/2014/main" id="{33A9CC95-D7FE-ADB3-48D0-A2D0CCB7C8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870"/>
              <a:ext cx="684" cy="60"/>
              <a:chOff x="48" y="870"/>
              <a:chExt cx="684" cy="60"/>
            </a:xfrm>
          </p:grpSpPr>
          <p:sp>
            <p:nvSpPr>
              <p:cNvPr id="1102" name="Rectangle 46">
                <a:extLst>
                  <a:ext uri="{FF2B5EF4-FFF2-40B4-BE49-F238E27FC236}">
                    <a16:creationId xmlns:a16="http://schemas.microsoft.com/office/drawing/2014/main" id="{F65129DF-F869-EE94-8776-1934EE8F95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870"/>
                <a:ext cx="52" cy="60"/>
              </a:xfrm>
              <a:prstGeom prst="rect">
                <a:avLst/>
              </a:prstGeom>
              <a:solidFill>
                <a:srgbClr val="BF5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03" name="Rectangle 47">
                <a:extLst>
                  <a:ext uri="{FF2B5EF4-FFF2-40B4-BE49-F238E27FC236}">
                    <a16:creationId xmlns:a16="http://schemas.microsoft.com/office/drawing/2014/main" id="{B3087026-880A-3822-AE36-2A8D9F7B98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" y="870"/>
                <a:ext cx="51" cy="60"/>
              </a:xfrm>
              <a:prstGeom prst="rect">
                <a:avLst/>
              </a:prstGeom>
              <a:solidFill>
                <a:srgbClr val="BF5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04" name="Rectangle 48">
                <a:extLst>
                  <a:ext uri="{FF2B5EF4-FFF2-40B4-BE49-F238E27FC236}">
                    <a16:creationId xmlns:a16="http://schemas.microsoft.com/office/drawing/2014/main" id="{7F734717-03E9-5A7D-0163-606D42324A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" y="870"/>
                <a:ext cx="51" cy="60"/>
              </a:xfrm>
              <a:prstGeom prst="rect">
                <a:avLst/>
              </a:prstGeom>
              <a:solidFill>
                <a:srgbClr val="BF5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05" name="Rectangle 49">
                <a:extLst>
                  <a:ext uri="{FF2B5EF4-FFF2-40B4-BE49-F238E27FC236}">
                    <a16:creationId xmlns:a16="http://schemas.microsoft.com/office/drawing/2014/main" id="{0392301D-06C5-2537-94C9-4D14A78B56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" y="870"/>
                <a:ext cx="52" cy="60"/>
              </a:xfrm>
              <a:prstGeom prst="rect">
                <a:avLst/>
              </a:prstGeom>
              <a:solidFill>
                <a:srgbClr val="BF5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06" name="Rectangle 50">
                <a:extLst>
                  <a:ext uri="{FF2B5EF4-FFF2-40B4-BE49-F238E27FC236}">
                    <a16:creationId xmlns:a16="http://schemas.microsoft.com/office/drawing/2014/main" id="{E7099F62-451D-4EA8-7D11-6637172130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" y="870"/>
                <a:ext cx="52" cy="60"/>
              </a:xfrm>
              <a:prstGeom prst="rect">
                <a:avLst/>
              </a:prstGeom>
              <a:solidFill>
                <a:srgbClr val="BF5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07" name="Rectangle 51">
                <a:extLst>
                  <a:ext uri="{FF2B5EF4-FFF2-40B4-BE49-F238E27FC236}">
                    <a16:creationId xmlns:a16="http://schemas.microsoft.com/office/drawing/2014/main" id="{1749C4B8-B746-EABD-C16A-3495733443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0" y="870"/>
                <a:ext cx="52" cy="60"/>
              </a:xfrm>
              <a:prstGeom prst="rect">
                <a:avLst/>
              </a:prstGeom>
              <a:solidFill>
                <a:srgbClr val="BF5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1095" name="Group 52">
              <a:extLst>
                <a:ext uri="{FF2B5EF4-FFF2-40B4-BE49-F238E27FC236}">
                  <a16:creationId xmlns:a16="http://schemas.microsoft.com/office/drawing/2014/main" id="{6A389C3D-30DD-4DE6-84F8-CA866C5975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1007"/>
              <a:ext cx="684" cy="60"/>
              <a:chOff x="48" y="1007"/>
              <a:chExt cx="684" cy="60"/>
            </a:xfrm>
          </p:grpSpPr>
          <p:sp>
            <p:nvSpPr>
              <p:cNvPr id="1096" name="Rectangle 53">
                <a:extLst>
                  <a:ext uri="{FF2B5EF4-FFF2-40B4-BE49-F238E27FC236}">
                    <a16:creationId xmlns:a16="http://schemas.microsoft.com/office/drawing/2014/main" id="{35E4558C-1E0A-3A90-BC0A-CB3FC15723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" y="1007"/>
                <a:ext cx="52" cy="60"/>
              </a:xfrm>
              <a:prstGeom prst="rect">
                <a:avLst/>
              </a:prstGeom>
              <a:solidFill>
                <a:srgbClr val="8901F3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97" name="Rectangle 54">
                <a:extLst>
                  <a:ext uri="{FF2B5EF4-FFF2-40B4-BE49-F238E27FC236}">
                    <a16:creationId xmlns:a16="http://schemas.microsoft.com/office/drawing/2014/main" id="{16D4C1F7-EECB-785F-D46A-3489DD405F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4" y="1007"/>
                <a:ext cx="51" cy="60"/>
              </a:xfrm>
              <a:prstGeom prst="rect">
                <a:avLst/>
              </a:prstGeom>
              <a:solidFill>
                <a:srgbClr val="8901F3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98" name="Rectangle 55">
                <a:extLst>
                  <a:ext uri="{FF2B5EF4-FFF2-40B4-BE49-F238E27FC236}">
                    <a16:creationId xmlns:a16="http://schemas.microsoft.com/office/drawing/2014/main" id="{27C9BB26-BD22-8578-B927-A8B775224D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01" y="1007"/>
                <a:ext cx="51" cy="60"/>
              </a:xfrm>
              <a:prstGeom prst="rect">
                <a:avLst/>
              </a:prstGeom>
              <a:solidFill>
                <a:srgbClr val="8901F3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99" name="Rectangle 56">
                <a:extLst>
                  <a:ext uri="{FF2B5EF4-FFF2-40B4-BE49-F238E27FC236}">
                    <a16:creationId xmlns:a16="http://schemas.microsoft.com/office/drawing/2014/main" id="{1921A58F-0698-36BF-A493-795501336E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" y="1007"/>
                <a:ext cx="52" cy="60"/>
              </a:xfrm>
              <a:prstGeom prst="rect">
                <a:avLst/>
              </a:prstGeom>
              <a:solidFill>
                <a:srgbClr val="8901F3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00" name="Rectangle 57">
                <a:extLst>
                  <a:ext uri="{FF2B5EF4-FFF2-40B4-BE49-F238E27FC236}">
                    <a16:creationId xmlns:a16="http://schemas.microsoft.com/office/drawing/2014/main" id="{7D17FE7E-169B-43C2-442E-7CCF8D9AC9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3" y="1007"/>
                <a:ext cx="52" cy="60"/>
              </a:xfrm>
              <a:prstGeom prst="rect">
                <a:avLst/>
              </a:prstGeom>
              <a:solidFill>
                <a:srgbClr val="8901F3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101" name="Rectangle 58">
                <a:extLst>
                  <a:ext uri="{FF2B5EF4-FFF2-40B4-BE49-F238E27FC236}">
                    <a16:creationId xmlns:a16="http://schemas.microsoft.com/office/drawing/2014/main" id="{4A52D169-2133-234D-7159-3EDF8B7FA2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0" y="1007"/>
                <a:ext cx="52" cy="60"/>
              </a:xfrm>
              <a:prstGeom prst="rect">
                <a:avLst/>
              </a:prstGeom>
              <a:solidFill>
                <a:srgbClr val="8901F3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grpSp>
        <p:nvGrpSpPr>
          <p:cNvPr id="1027" name="Group 59">
            <a:extLst>
              <a:ext uri="{FF2B5EF4-FFF2-40B4-BE49-F238E27FC236}">
                <a16:creationId xmlns:a16="http://schemas.microsoft.com/office/drawing/2014/main" id="{EE0CCCE8-7542-6FFB-1E65-9F01928D0E64}"/>
              </a:ext>
            </a:extLst>
          </p:cNvPr>
          <p:cNvGrpSpPr>
            <a:grpSpLocks/>
          </p:cNvGrpSpPr>
          <p:nvPr/>
        </p:nvGrpSpPr>
        <p:grpSpPr bwMode="auto">
          <a:xfrm>
            <a:off x="8010525" y="5181600"/>
            <a:ext cx="1084263" cy="1608138"/>
            <a:chOff x="5046" y="3264"/>
            <a:chExt cx="683" cy="1013"/>
          </a:xfrm>
        </p:grpSpPr>
        <p:grpSp>
          <p:nvGrpSpPr>
            <p:cNvPr id="1032" name="Group 60">
              <a:extLst>
                <a:ext uri="{FF2B5EF4-FFF2-40B4-BE49-F238E27FC236}">
                  <a16:creationId xmlns:a16="http://schemas.microsoft.com/office/drawing/2014/main" id="{DC62596E-61C8-786F-D595-6AE022F504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6" y="3264"/>
              <a:ext cx="683" cy="60"/>
              <a:chOff x="5046" y="3264"/>
              <a:chExt cx="683" cy="60"/>
            </a:xfrm>
          </p:grpSpPr>
          <p:sp>
            <p:nvSpPr>
              <p:cNvPr id="1082" name="Rectangle 61">
                <a:extLst>
                  <a:ext uri="{FF2B5EF4-FFF2-40B4-BE49-F238E27FC236}">
                    <a16:creationId xmlns:a16="http://schemas.microsoft.com/office/drawing/2014/main" id="{E88E9210-F2CE-1064-F8BE-A21097D76D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6" y="3264"/>
                <a:ext cx="51" cy="60"/>
              </a:xfrm>
              <a:prstGeom prst="rect">
                <a:avLst/>
              </a:prstGeom>
              <a:solidFill>
                <a:srgbClr val="8901F3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83" name="Rectangle 62">
                <a:extLst>
                  <a:ext uri="{FF2B5EF4-FFF2-40B4-BE49-F238E27FC236}">
                    <a16:creationId xmlns:a16="http://schemas.microsoft.com/office/drawing/2014/main" id="{0AADF0E8-D90C-7E16-A4FA-70DECDB0FF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1" y="3264"/>
                <a:ext cx="52" cy="60"/>
              </a:xfrm>
              <a:prstGeom prst="rect">
                <a:avLst/>
              </a:prstGeom>
              <a:solidFill>
                <a:srgbClr val="8901F3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84" name="Rectangle 63">
                <a:extLst>
                  <a:ext uri="{FF2B5EF4-FFF2-40B4-BE49-F238E27FC236}">
                    <a16:creationId xmlns:a16="http://schemas.microsoft.com/office/drawing/2014/main" id="{DA010075-1FE2-8475-8089-81C3C7F0684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8" y="3264"/>
                <a:ext cx="52" cy="60"/>
              </a:xfrm>
              <a:prstGeom prst="rect">
                <a:avLst/>
              </a:prstGeom>
              <a:solidFill>
                <a:srgbClr val="8901F3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85" name="Rectangle 64">
                <a:extLst>
                  <a:ext uri="{FF2B5EF4-FFF2-40B4-BE49-F238E27FC236}">
                    <a16:creationId xmlns:a16="http://schemas.microsoft.com/office/drawing/2014/main" id="{1EB0C1EF-083B-6995-1986-24FB33CDE7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4" y="3264"/>
                <a:ext cx="52" cy="60"/>
              </a:xfrm>
              <a:prstGeom prst="rect">
                <a:avLst/>
              </a:prstGeom>
              <a:solidFill>
                <a:srgbClr val="8901F3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86" name="Rectangle 65">
                <a:extLst>
                  <a:ext uri="{FF2B5EF4-FFF2-40B4-BE49-F238E27FC236}">
                    <a16:creationId xmlns:a16="http://schemas.microsoft.com/office/drawing/2014/main" id="{098D0C6A-5AE7-0E07-C5E2-AF7FAA07DB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1" y="3264"/>
                <a:ext cx="51" cy="60"/>
              </a:xfrm>
              <a:prstGeom prst="rect">
                <a:avLst/>
              </a:prstGeom>
              <a:solidFill>
                <a:srgbClr val="8901F3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87" name="Rectangle 66">
                <a:extLst>
                  <a:ext uri="{FF2B5EF4-FFF2-40B4-BE49-F238E27FC236}">
                    <a16:creationId xmlns:a16="http://schemas.microsoft.com/office/drawing/2014/main" id="{1FF325E1-93E5-60CA-542D-52622E0CCD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8" y="3264"/>
                <a:ext cx="51" cy="60"/>
              </a:xfrm>
              <a:prstGeom prst="rect">
                <a:avLst/>
              </a:prstGeom>
              <a:solidFill>
                <a:srgbClr val="8901F3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1033" name="Group 67">
              <a:extLst>
                <a:ext uri="{FF2B5EF4-FFF2-40B4-BE49-F238E27FC236}">
                  <a16:creationId xmlns:a16="http://schemas.microsoft.com/office/drawing/2014/main" id="{D11CF5F5-3B48-E0B8-17DF-57979480DE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6" y="3398"/>
              <a:ext cx="683" cy="60"/>
              <a:chOff x="5046" y="3398"/>
              <a:chExt cx="683" cy="60"/>
            </a:xfrm>
          </p:grpSpPr>
          <p:sp>
            <p:nvSpPr>
              <p:cNvPr id="1076" name="Rectangle 68">
                <a:extLst>
                  <a:ext uri="{FF2B5EF4-FFF2-40B4-BE49-F238E27FC236}">
                    <a16:creationId xmlns:a16="http://schemas.microsoft.com/office/drawing/2014/main" id="{AAED0A96-565D-B3E7-26DC-ED849ED00A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6" y="3398"/>
                <a:ext cx="51" cy="60"/>
              </a:xfrm>
              <a:prstGeom prst="rect">
                <a:avLst/>
              </a:prstGeom>
              <a:solidFill>
                <a:srgbClr val="BF5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77" name="Rectangle 69">
                <a:extLst>
                  <a:ext uri="{FF2B5EF4-FFF2-40B4-BE49-F238E27FC236}">
                    <a16:creationId xmlns:a16="http://schemas.microsoft.com/office/drawing/2014/main" id="{28370259-9EAB-77D7-5652-516BC55B19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1" y="3398"/>
                <a:ext cx="52" cy="60"/>
              </a:xfrm>
              <a:prstGeom prst="rect">
                <a:avLst/>
              </a:prstGeom>
              <a:solidFill>
                <a:srgbClr val="BF5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78" name="Rectangle 70">
                <a:extLst>
                  <a:ext uri="{FF2B5EF4-FFF2-40B4-BE49-F238E27FC236}">
                    <a16:creationId xmlns:a16="http://schemas.microsoft.com/office/drawing/2014/main" id="{2C3BEF65-0E26-8B7F-52D6-3F8BD3F146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8" y="3398"/>
                <a:ext cx="52" cy="60"/>
              </a:xfrm>
              <a:prstGeom prst="rect">
                <a:avLst/>
              </a:prstGeom>
              <a:solidFill>
                <a:srgbClr val="BF5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79" name="Rectangle 71">
                <a:extLst>
                  <a:ext uri="{FF2B5EF4-FFF2-40B4-BE49-F238E27FC236}">
                    <a16:creationId xmlns:a16="http://schemas.microsoft.com/office/drawing/2014/main" id="{CC295E2C-2705-5CC3-3CB4-F4A7416475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4" y="3398"/>
                <a:ext cx="52" cy="60"/>
              </a:xfrm>
              <a:prstGeom prst="rect">
                <a:avLst/>
              </a:prstGeom>
              <a:solidFill>
                <a:srgbClr val="BF5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80" name="Rectangle 72">
                <a:extLst>
                  <a:ext uri="{FF2B5EF4-FFF2-40B4-BE49-F238E27FC236}">
                    <a16:creationId xmlns:a16="http://schemas.microsoft.com/office/drawing/2014/main" id="{DFE766EC-68EA-6BBE-037F-3EF5B56490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1" y="3398"/>
                <a:ext cx="51" cy="60"/>
              </a:xfrm>
              <a:prstGeom prst="rect">
                <a:avLst/>
              </a:prstGeom>
              <a:solidFill>
                <a:srgbClr val="BF5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81" name="Rectangle 73">
                <a:extLst>
                  <a:ext uri="{FF2B5EF4-FFF2-40B4-BE49-F238E27FC236}">
                    <a16:creationId xmlns:a16="http://schemas.microsoft.com/office/drawing/2014/main" id="{D4A41DEE-FF2D-60AC-819F-4F8452D961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8" y="3398"/>
                <a:ext cx="51" cy="60"/>
              </a:xfrm>
              <a:prstGeom prst="rect">
                <a:avLst/>
              </a:prstGeom>
              <a:solidFill>
                <a:srgbClr val="BF5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1034" name="Group 74">
              <a:extLst>
                <a:ext uri="{FF2B5EF4-FFF2-40B4-BE49-F238E27FC236}">
                  <a16:creationId xmlns:a16="http://schemas.microsoft.com/office/drawing/2014/main" id="{30C61FA3-5A3A-5A78-3A5C-A5B010B3ED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6" y="3535"/>
              <a:ext cx="683" cy="60"/>
              <a:chOff x="5046" y="3535"/>
              <a:chExt cx="683" cy="60"/>
            </a:xfrm>
          </p:grpSpPr>
          <p:sp>
            <p:nvSpPr>
              <p:cNvPr id="1070" name="Rectangle 75">
                <a:extLst>
                  <a:ext uri="{FF2B5EF4-FFF2-40B4-BE49-F238E27FC236}">
                    <a16:creationId xmlns:a16="http://schemas.microsoft.com/office/drawing/2014/main" id="{395DC36D-D5B2-7390-7672-8BE8EAB4EA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6" y="3535"/>
                <a:ext cx="51" cy="60"/>
              </a:xfrm>
              <a:prstGeom prst="rect">
                <a:avLst/>
              </a:prstGeom>
              <a:solidFill>
                <a:srgbClr val="DF9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71" name="Rectangle 76">
                <a:extLst>
                  <a:ext uri="{FF2B5EF4-FFF2-40B4-BE49-F238E27FC236}">
                    <a16:creationId xmlns:a16="http://schemas.microsoft.com/office/drawing/2014/main" id="{6D614AEC-88EB-D4A8-884F-7292008B6C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1" y="3535"/>
                <a:ext cx="52" cy="60"/>
              </a:xfrm>
              <a:prstGeom prst="rect">
                <a:avLst/>
              </a:prstGeom>
              <a:solidFill>
                <a:srgbClr val="DF9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72" name="Rectangle 77">
                <a:extLst>
                  <a:ext uri="{FF2B5EF4-FFF2-40B4-BE49-F238E27FC236}">
                    <a16:creationId xmlns:a16="http://schemas.microsoft.com/office/drawing/2014/main" id="{50529F42-6F0D-A733-29CF-5F8F439296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8" y="3535"/>
                <a:ext cx="52" cy="60"/>
              </a:xfrm>
              <a:prstGeom prst="rect">
                <a:avLst/>
              </a:prstGeom>
              <a:solidFill>
                <a:srgbClr val="DF9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73" name="Rectangle 78">
                <a:extLst>
                  <a:ext uri="{FF2B5EF4-FFF2-40B4-BE49-F238E27FC236}">
                    <a16:creationId xmlns:a16="http://schemas.microsoft.com/office/drawing/2014/main" id="{D62AE884-3494-ADA3-6E79-F0B0D86B3A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4" y="3535"/>
                <a:ext cx="52" cy="60"/>
              </a:xfrm>
              <a:prstGeom prst="rect">
                <a:avLst/>
              </a:prstGeom>
              <a:solidFill>
                <a:srgbClr val="DF9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74" name="Rectangle 79">
                <a:extLst>
                  <a:ext uri="{FF2B5EF4-FFF2-40B4-BE49-F238E27FC236}">
                    <a16:creationId xmlns:a16="http://schemas.microsoft.com/office/drawing/2014/main" id="{52818661-38A9-8D05-9E36-41491F5089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1" y="3535"/>
                <a:ext cx="51" cy="60"/>
              </a:xfrm>
              <a:prstGeom prst="rect">
                <a:avLst/>
              </a:prstGeom>
              <a:solidFill>
                <a:srgbClr val="DF9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75" name="Rectangle 80">
                <a:extLst>
                  <a:ext uri="{FF2B5EF4-FFF2-40B4-BE49-F238E27FC236}">
                    <a16:creationId xmlns:a16="http://schemas.microsoft.com/office/drawing/2014/main" id="{CB249308-960D-CEFC-CAF8-F93699BB79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8" y="3535"/>
                <a:ext cx="51" cy="60"/>
              </a:xfrm>
              <a:prstGeom prst="rect">
                <a:avLst/>
              </a:prstGeom>
              <a:solidFill>
                <a:srgbClr val="DF9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1035" name="Group 81">
              <a:extLst>
                <a:ext uri="{FF2B5EF4-FFF2-40B4-BE49-F238E27FC236}">
                  <a16:creationId xmlns:a16="http://schemas.microsoft.com/office/drawing/2014/main" id="{5F32DBC2-7BA8-C407-E1C6-54BCEF5E50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6" y="3672"/>
              <a:ext cx="683" cy="60"/>
              <a:chOff x="5046" y="3672"/>
              <a:chExt cx="683" cy="60"/>
            </a:xfrm>
          </p:grpSpPr>
          <p:sp>
            <p:nvSpPr>
              <p:cNvPr id="1064" name="Rectangle 82">
                <a:extLst>
                  <a:ext uri="{FF2B5EF4-FFF2-40B4-BE49-F238E27FC236}">
                    <a16:creationId xmlns:a16="http://schemas.microsoft.com/office/drawing/2014/main" id="{69F55559-2820-4119-1C5D-43C269D401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6" y="3672"/>
                <a:ext cx="51" cy="60"/>
              </a:xfrm>
              <a:prstGeom prst="rect">
                <a:avLst/>
              </a:prstGeom>
              <a:solidFill>
                <a:srgbClr val="BFD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65" name="Rectangle 83">
                <a:extLst>
                  <a:ext uri="{FF2B5EF4-FFF2-40B4-BE49-F238E27FC236}">
                    <a16:creationId xmlns:a16="http://schemas.microsoft.com/office/drawing/2014/main" id="{1B852A46-6C14-EA67-3F42-84B6AC947B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1" y="3672"/>
                <a:ext cx="52" cy="60"/>
              </a:xfrm>
              <a:prstGeom prst="rect">
                <a:avLst/>
              </a:prstGeom>
              <a:solidFill>
                <a:srgbClr val="BFD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66" name="Rectangle 84">
                <a:extLst>
                  <a:ext uri="{FF2B5EF4-FFF2-40B4-BE49-F238E27FC236}">
                    <a16:creationId xmlns:a16="http://schemas.microsoft.com/office/drawing/2014/main" id="{7ABDF1B0-7F8D-3F01-C6ED-41757AB4B1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8" y="3672"/>
                <a:ext cx="52" cy="60"/>
              </a:xfrm>
              <a:prstGeom prst="rect">
                <a:avLst/>
              </a:prstGeom>
              <a:solidFill>
                <a:srgbClr val="BFD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67" name="Rectangle 85">
                <a:extLst>
                  <a:ext uri="{FF2B5EF4-FFF2-40B4-BE49-F238E27FC236}">
                    <a16:creationId xmlns:a16="http://schemas.microsoft.com/office/drawing/2014/main" id="{278CCE15-6A3E-3AEE-8931-7DCCCA53C6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4" y="3672"/>
                <a:ext cx="52" cy="60"/>
              </a:xfrm>
              <a:prstGeom prst="rect">
                <a:avLst/>
              </a:prstGeom>
              <a:solidFill>
                <a:srgbClr val="BFD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68" name="Rectangle 86">
                <a:extLst>
                  <a:ext uri="{FF2B5EF4-FFF2-40B4-BE49-F238E27FC236}">
                    <a16:creationId xmlns:a16="http://schemas.microsoft.com/office/drawing/2014/main" id="{D8FE7BEC-D7A1-8D2D-5F7E-22BE6349E1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1" y="3672"/>
                <a:ext cx="51" cy="60"/>
              </a:xfrm>
              <a:prstGeom prst="rect">
                <a:avLst/>
              </a:prstGeom>
              <a:solidFill>
                <a:srgbClr val="BFD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69" name="Rectangle 87">
                <a:extLst>
                  <a:ext uri="{FF2B5EF4-FFF2-40B4-BE49-F238E27FC236}">
                    <a16:creationId xmlns:a16="http://schemas.microsoft.com/office/drawing/2014/main" id="{D1D365B0-1AC3-266E-93ED-2903C84817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8" y="3672"/>
                <a:ext cx="51" cy="60"/>
              </a:xfrm>
              <a:prstGeom prst="rect">
                <a:avLst/>
              </a:prstGeom>
              <a:solidFill>
                <a:srgbClr val="BFD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1036" name="Group 88">
              <a:extLst>
                <a:ext uri="{FF2B5EF4-FFF2-40B4-BE49-F238E27FC236}">
                  <a16:creationId xmlns:a16="http://schemas.microsoft.com/office/drawing/2014/main" id="{BA00E83D-7F67-ABC6-F4F4-DDBD5FD316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6" y="3807"/>
              <a:ext cx="683" cy="60"/>
              <a:chOff x="5046" y="3807"/>
              <a:chExt cx="683" cy="60"/>
            </a:xfrm>
          </p:grpSpPr>
          <p:sp>
            <p:nvSpPr>
              <p:cNvPr id="1058" name="Rectangle 89">
                <a:extLst>
                  <a:ext uri="{FF2B5EF4-FFF2-40B4-BE49-F238E27FC236}">
                    <a16:creationId xmlns:a16="http://schemas.microsoft.com/office/drawing/2014/main" id="{D5AD2376-3A2F-C1DA-13A5-DCF3A8A062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6" y="3807"/>
                <a:ext cx="51" cy="60"/>
              </a:xfrm>
              <a:prstGeom prst="rect">
                <a:avLst/>
              </a:prstGeom>
              <a:solidFill>
                <a:srgbClr val="9FB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9" name="Rectangle 90">
                <a:extLst>
                  <a:ext uri="{FF2B5EF4-FFF2-40B4-BE49-F238E27FC236}">
                    <a16:creationId xmlns:a16="http://schemas.microsoft.com/office/drawing/2014/main" id="{E6DD98BE-4DF1-0CFB-D57F-984898F4441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1" y="3807"/>
                <a:ext cx="52" cy="60"/>
              </a:xfrm>
              <a:prstGeom prst="rect">
                <a:avLst/>
              </a:prstGeom>
              <a:solidFill>
                <a:srgbClr val="9FB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60" name="Rectangle 91">
                <a:extLst>
                  <a:ext uri="{FF2B5EF4-FFF2-40B4-BE49-F238E27FC236}">
                    <a16:creationId xmlns:a16="http://schemas.microsoft.com/office/drawing/2014/main" id="{C1C09E9C-F8CB-787D-41E4-41D88F9478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8" y="3807"/>
                <a:ext cx="52" cy="60"/>
              </a:xfrm>
              <a:prstGeom prst="rect">
                <a:avLst/>
              </a:prstGeom>
              <a:solidFill>
                <a:srgbClr val="9FB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61" name="Rectangle 92">
                <a:extLst>
                  <a:ext uri="{FF2B5EF4-FFF2-40B4-BE49-F238E27FC236}">
                    <a16:creationId xmlns:a16="http://schemas.microsoft.com/office/drawing/2014/main" id="{59D65855-2602-4F70-75DE-46CC9A22AB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4" y="3807"/>
                <a:ext cx="52" cy="60"/>
              </a:xfrm>
              <a:prstGeom prst="rect">
                <a:avLst/>
              </a:prstGeom>
              <a:solidFill>
                <a:srgbClr val="9FB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62" name="Rectangle 93">
                <a:extLst>
                  <a:ext uri="{FF2B5EF4-FFF2-40B4-BE49-F238E27FC236}">
                    <a16:creationId xmlns:a16="http://schemas.microsoft.com/office/drawing/2014/main" id="{EB55226E-4B08-25C6-4E36-3053196DC1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1" y="3807"/>
                <a:ext cx="51" cy="60"/>
              </a:xfrm>
              <a:prstGeom prst="rect">
                <a:avLst/>
              </a:prstGeom>
              <a:solidFill>
                <a:srgbClr val="9FB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63" name="Rectangle 94">
                <a:extLst>
                  <a:ext uri="{FF2B5EF4-FFF2-40B4-BE49-F238E27FC236}">
                    <a16:creationId xmlns:a16="http://schemas.microsoft.com/office/drawing/2014/main" id="{7F69EA49-9573-E49F-2F11-87B0307A5C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8" y="3807"/>
                <a:ext cx="51" cy="60"/>
              </a:xfrm>
              <a:prstGeom prst="rect">
                <a:avLst/>
              </a:prstGeom>
              <a:solidFill>
                <a:srgbClr val="9FB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1037" name="Group 95">
              <a:extLst>
                <a:ext uri="{FF2B5EF4-FFF2-40B4-BE49-F238E27FC236}">
                  <a16:creationId xmlns:a16="http://schemas.microsoft.com/office/drawing/2014/main" id="{B8305A62-72B6-2F10-4F2C-0573F62436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6" y="3944"/>
              <a:ext cx="683" cy="60"/>
              <a:chOff x="5046" y="3944"/>
              <a:chExt cx="683" cy="60"/>
            </a:xfrm>
          </p:grpSpPr>
          <p:sp>
            <p:nvSpPr>
              <p:cNvPr id="1052" name="Rectangle 96">
                <a:extLst>
                  <a:ext uri="{FF2B5EF4-FFF2-40B4-BE49-F238E27FC236}">
                    <a16:creationId xmlns:a16="http://schemas.microsoft.com/office/drawing/2014/main" id="{DE0C0FA9-86A4-D57D-94E5-7FCAB461BD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6" y="3944"/>
                <a:ext cx="51" cy="60"/>
              </a:xfrm>
              <a:prstGeom prst="rect">
                <a:avLst/>
              </a:prstGeom>
              <a:solidFill>
                <a:srgbClr val="3F7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3" name="Rectangle 97">
                <a:extLst>
                  <a:ext uri="{FF2B5EF4-FFF2-40B4-BE49-F238E27FC236}">
                    <a16:creationId xmlns:a16="http://schemas.microsoft.com/office/drawing/2014/main" id="{F5A95CAE-9A57-07ED-95D1-38BEA17C3D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1" y="3944"/>
                <a:ext cx="52" cy="60"/>
              </a:xfrm>
              <a:prstGeom prst="rect">
                <a:avLst/>
              </a:prstGeom>
              <a:solidFill>
                <a:srgbClr val="3F7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4" name="Rectangle 98">
                <a:extLst>
                  <a:ext uri="{FF2B5EF4-FFF2-40B4-BE49-F238E27FC236}">
                    <a16:creationId xmlns:a16="http://schemas.microsoft.com/office/drawing/2014/main" id="{7282BBE0-F5FF-F4A5-80C1-597C8BF403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8" y="3944"/>
                <a:ext cx="52" cy="60"/>
              </a:xfrm>
              <a:prstGeom prst="rect">
                <a:avLst/>
              </a:prstGeom>
              <a:solidFill>
                <a:srgbClr val="3F7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5" name="Rectangle 99">
                <a:extLst>
                  <a:ext uri="{FF2B5EF4-FFF2-40B4-BE49-F238E27FC236}">
                    <a16:creationId xmlns:a16="http://schemas.microsoft.com/office/drawing/2014/main" id="{CEF7BC28-048A-5287-0DB9-1E9598FBDC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4" y="3944"/>
                <a:ext cx="52" cy="60"/>
              </a:xfrm>
              <a:prstGeom prst="rect">
                <a:avLst/>
              </a:prstGeom>
              <a:solidFill>
                <a:srgbClr val="3F7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6" name="Rectangle 100">
                <a:extLst>
                  <a:ext uri="{FF2B5EF4-FFF2-40B4-BE49-F238E27FC236}">
                    <a16:creationId xmlns:a16="http://schemas.microsoft.com/office/drawing/2014/main" id="{9685F42B-DE0F-F6F9-E2F9-B2773A099B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1" y="3944"/>
                <a:ext cx="51" cy="60"/>
              </a:xfrm>
              <a:prstGeom prst="rect">
                <a:avLst/>
              </a:prstGeom>
              <a:solidFill>
                <a:srgbClr val="3F7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7" name="Rectangle 101">
                <a:extLst>
                  <a:ext uri="{FF2B5EF4-FFF2-40B4-BE49-F238E27FC236}">
                    <a16:creationId xmlns:a16="http://schemas.microsoft.com/office/drawing/2014/main" id="{B6990E38-28EB-C80C-E225-C99DFA9AF6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8" y="3944"/>
                <a:ext cx="51" cy="60"/>
              </a:xfrm>
              <a:prstGeom prst="rect">
                <a:avLst/>
              </a:prstGeom>
              <a:solidFill>
                <a:srgbClr val="3F7F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1038" name="Group 102">
              <a:extLst>
                <a:ext uri="{FF2B5EF4-FFF2-40B4-BE49-F238E27FC236}">
                  <a16:creationId xmlns:a16="http://schemas.microsoft.com/office/drawing/2014/main" id="{ACF19B4C-00EF-76CE-C45F-38029A4A80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6" y="4080"/>
              <a:ext cx="683" cy="60"/>
              <a:chOff x="5046" y="4080"/>
              <a:chExt cx="683" cy="60"/>
            </a:xfrm>
          </p:grpSpPr>
          <p:sp>
            <p:nvSpPr>
              <p:cNvPr id="1046" name="Rectangle 103">
                <a:extLst>
                  <a:ext uri="{FF2B5EF4-FFF2-40B4-BE49-F238E27FC236}">
                    <a16:creationId xmlns:a16="http://schemas.microsoft.com/office/drawing/2014/main" id="{0611DDF3-35E5-9DA3-ABE0-B7AD036C75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6" y="4080"/>
                <a:ext cx="51" cy="60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7" name="Rectangle 104">
                <a:extLst>
                  <a:ext uri="{FF2B5EF4-FFF2-40B4-BE49-F238E27FC236}">
                    <a16:creationId xmlns:a16="http://schemas.microsoft.com/office/drawing/2014/main" id="{7803A61A-0D75-9D55-3C7F-549D3B736B1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1" y="4080"/>
                <a:ext cx="52" cy="60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8" name="Rectangle 105">
                <a:extLst>
                  <a:ext uri="{FF2B5EF4-FFF2-40B4-BE49-F238E27FC236}">
                    <a16:creationId xmlns:a16="http://schemas.microsoft.com/office/drawing/2014/main" id="{FB96C3DB-6A41-6826-7A54-6244B08D09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8" y="4080"/>
                <a:ext cx="52" cy="60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9" name="Rectangle 106">
                <a:extLst>
                  <a:ext uri="{FF2B5EF4-FFF2-40B4-BE49-F238E27FC236}">
                    <a16:creationId xmlns:a16="http://schemas.microsoft.com/office/drawing/2014/main" id="{CDA1E4B8-9CC9-ED9F-DB5E-64630873BA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4" y="4080"/>
                <a:ext cx="52" cy="60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0" name="Rectangle 107">
                <a:extLst>
                  <a:ext uri="{FF2B5EF4-FFF2-40B4-BE49-F238E27FC236}">
                    <a16:creationId xmlns:a16="http://schemas.microsoft.com/office/drawing/2014/main" id="{E20AE747-9BA5-6846-645F-8CEBC8817F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1" y="4080"/>
                <a:ext cx="51" cy="60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51" name="Rectangle 108">
                <a:extLst>
                  <a:ext uri="{FF2B5EF4-FFF2-40B4-BE49-F238E27FC236}">
                    <a16:creationId xmlns:a16="http://schemas.microsoft.com/office/drawing/2014/main" id="{F7279E14-D3E4-4F95-1440-566171CB7F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8" y="4080"/>
                <a:ext cx="51" cy="60"/>
              </a:xfrm>
              <a:prstGeom prst="rect">
                <a:avLst/>
              </a:prstGeom>
              <a:solidFill>
                <a:srgbClr val="0000FF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  <p:grpSp>
          <p:nvGrpSpPr>
            <p:cNvPr id="1039" name="Group 109">
              <a:extLst>
                <a:ext uri="{FF2B5EF4-FFF2-40B4-BE49-F238E27FC236}">
                  <a16:creationId xmlns:a16="http://schemas.microsoft.com/office/drawing/2014/main" id="{9AA797DB-8A65-2C6A-F962-1C4D03ADAB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46" y="4217"/>
              <a:ext cx="683" cy="60"/>
              <a:chOff x="5046" y="4217"/>
              <a:chExt cx="683" cy="60"/>
            </a:xfrm>
          </p:grpSpPr>
          <p:sp>
            <p:nvSpPr>
              <p:cNvPr id="1040" name="Rectangle 110">
                <a:extLst>
                  <a:ext uri="{FF2B5EF4-FFF2-40B4-BE49-F238E27FC236}">
                    <a16:creationId xmlns:a16="http://schemas.microsoft.com/office/drawing/2014/main" id="{087078A8-8D6C-FDC3-DA4F-26F5DFEDD5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6" y="4217"/>
                <a:ext cx="51" cy="60"/>
              </a:xfrm>
              <a:prstGeom prst="rect">
                <a:avLst/>
              </a:prstGeom>
              <a:solidFill>
                <a:srgbClr val="000080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1" name="Rectangle 111">
                <a:extLst>
                  <a:ext uri="{FF2B5EF4-FFF2-40B4-BE49-F238E27FC236}">
                    <a16:creationId xmlns:a16="http://schemas.microsoft.com/office/drawing/2014/main" id="{EBDB40E6-C7D3-3C87-ECB4-0E585671ED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71" y="4217"/>
                <a:ext cx="52" cy="60"/>
              </a:xfrm>
              <a:prstGeom prst="rect">
                <a:avLst/>
              </a:prstGeom>
              <a:solidFill>
                <a:srgbClr val="000080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2" name="Rectangle 112">
                <a:extLst>
                  <a:ext uri="{FF2B5EF4-FFF2-40B4-BE49-F238E27FC236}">
                    <a16:creationId xmlns:a16="http://schemas.microsoft.com/office/drawing/2014/main" id="{9DA036C7-A4D1-4423-D31B-97DA60E925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98" y="4217"/>
                <a:ext cx="52" cy="60"/>
              </a:xfrm>
              <a:prstGeom prst="rect">
                <a:avLst/>
              </a:prstGeom>
              <a:solidFill>
                <a:srgbClr val="000080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3" name="Rectangle 113">
                <a:extLst>
                  <a:ext uri="{FF2B5EF4-FFF2-40B4-BE49-F238E27FC236}">
                    <a16:creationId xmlns:a16="http://schemas.microsoft.com/office/drawing/2014/main" id="{941CE769-C7E9-9F00-ACB0-F0DF9C29B3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24" y="4217"/>
                <a:ext cx="52" cy="60"/>
              </a:xfrm>
              <a:prstGeom prst="rect">
                <a:avLst/>
              </a:prstGeom>
              <a:solidFill>
                <a:srgbClr val="000080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4" name="Rectangle 114">
                <a:extLst>
                  <a:ext uri="{FF2B5EF4-FFF2-40B4-BE49-F238E27FC236}">
                    <a16:creationId xmlns:a16="http://schemas.microsoft.com/office/drawing/2014/main" id="{A9BE87B6-86EC-A77A-B998-59F265AB42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1" y="4217"/>
                <a:ext cx="51" cy="60"/>
              </a:xfrm>
              <a:prstGeom prst="rect">
                <a:avLst/>
              </a:prstGeom>
              <a:solidFill>
                <a:srgbClr val="000080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  <p:sp>
            <p:nvSpPr>
              <p:cNvPr id="1045" name="Rectangle 115">
                <a:extLst>
                  <a:ext uri="{FF2B5EF4-FFF2-40B4-BE49-F238E27FC236}">
                    <a16:creationId xmlns:a16="http://schemas.microsoft.com/office/drawing/2014/main" id="{9AD3FC5D-2462-2161-BDD4-E237AE3691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78" y="4217"/>
                <a:ext cx="51" cy="60"/>
              </a:xfrm>
              <a:prstGeom prst="rect">
                <a:avLst/>
              </a:prstGeom>
              <a:solidFill>
                <a:srgbClr val="000080"/>
              </a:solidFill>
              <a:ln w="12700">
                <a:solidFill>
                  <a:srgbClr val="A2C1FE"/>
                </a:solidFill>
                <a:miter lim="800000"/>
                <a:headEnd/>
                <a:tailEnd/>
              </a:ln>
              <a:effectLst>
                <a:outerShdw dist="53882" dir="2700000" algn="ctr" rotWithShape="0">
                  <a:srgbClr val="000000"/>
                </a:outerShdw>
              </a:effec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defRPr/>
                </a:pPr>
                <a:endParaRPr lang="en-US" altLang="en-US"/>
              </a:p>
            </p:txBody>
          </p:sp>
        </p:grpSp>
      </p:grpSp>
      <p:sp useBgFill="1">
        <p:nvSpPr>
          <p:cNvPr id="1028" name="Rectangle 116">
            <a:extLst>
              <a:ext uri="{FF2B5EF4-FFF2-40B4-BE49-F238E27FC236}">
                <a16:creationId xmlns:a16="http://schemas.microsoft.com/office/drawing/2014/main" id="{791D29FF-9946-2D27-37D4-EBAACF576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" y="482600"/>
            <a:ext cx="8216900" cy="5892800"/>
          </a:xfrm>
          <a:prstGeom prst="rect">
            <a:avLst/>
          </a:prstGeom>
          <a:ln w="12700">
            <a:solidFill>
              <a:srgbClr val="7B00E4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117">
            <a:extLst>
              <a:ext uri="{FF2B5EF4-FFF2-40B4-BE49-F238E27FC236}">
                <a16:creationId xmlns:a16="http://schemas.microsoft.com/office/drawing/2014/main" id="{1AD93476-9A29-4072-9784-CD350D2DE6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229600" cy="990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3910" name="Rectangle 118">
            <a:extLst>
              <a:ext uri="{FF2B5EF4-FFF2-40B4-BE49-F238E27FC236}">
                <a16:creationId xmlns:a16="http://schemas.microsoft.com/office/drawing/2014/main" id="{C60040BF-C62E-CA6E-D46C-8E4C5A1000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57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31" name="Picture 119">
            <a:extLst>
              <a:ext uri="{FF2B5EF4-FFF2-40B4-BE49-F238E27FC236}">
                <a16:creationId xmlns:a16="http://schemas.microsoft.com/office/drawing/2014/main" id="{3BBA5AC5-2337-2532-42F8-29E9DA747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21336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>
    <p:randomBar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3333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Book Antiqua" panose="0204060205030503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Book Antiqua" panose="0204060205030503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Book Antiqua" panose="0204060205030503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Book Antiqua" panose="0204060205030503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Book Antiqua" panose="0204060205030503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Book Antiqua" panose="0204060205030503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Book Antiqua" panose="0204060205030503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333399"/>
          </a:solidFill>
          <a:latin typeface="Book Antiqua" panose="02040602050305030304" pitchFamily="18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FAFD00"/>
        </a:buClr>
        <a:buSzPct val="75000"/>
        <a:buFont typeface="Wingdings" panose="05000000000000000000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FFFF0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Ø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SzPct val="64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hlink"/>
        </a:buClr>
        <a:buChar char="•"/>
        <a:defRPr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krh1@gsb.Columbia.ed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9130DA2-7BE7-E584-C17B-643A06AB86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en-US" altLang="en-US" sz="3600" dirty="0"/>
              <a:t>Video #1 -- Expectations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C7B4F7F-C3F0-E6CA-F7CB-25C7B7290B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/>
              <a:t>B7511-Turnaround </a:t>
            </a:r>
            <a:r>
              <a:rPr lang="en-US" altLang="en-US" sz="3200" dirty="0"/>
              <a:t>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88DF3F-6BD2-C9EE-7387-B2528DC060BA}"/>
              </a:ext>
            </a:extLst>
          </p:cNvPr>
          <p:cNvSpPr txBox="1"/>
          <p:nvPr/>
        </p:nvSpPr>
        <p:spPr>
          <a:xfrm>
            <a:off x="1066800" y="1702047"/>
            <a:ext cx="7010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Book Antiqua" panose="02040602050305030304" pitchFamily="18" charset="0"/>
              </a:rPr>
              <a:t>B7511-Turnaround Management</a:t>
            </a:r>
          </a:p>
          <a:p>
            <a:pPr algn="ctr"/>
            <a:r>
              <a:rPr lang="en-US" b="1" dirty="0">
                <a:latin typeface="Book Antiqua" panose="02040602050305030304" pitchFamily="18" charset="0"/>
              </a:rPr>
              <a:t>EIGHT sessions</a:t>
            </a:r>
          </a:p>
          <a:p>
            <a:pPr algn="ctr"/>
            <a:r>
              <a:rPr lang="en-US" b="1" dirty="0">
                <a:latin typeface="Book Antiqua" panose="02040602050305030304" pitchFamily="18" charset="0"/>
              </a:rPr>
              <a:t>“A”- schedule (Fridays only)</a:t>
            </a:r>
          </a:p>
          <a:p>
            <a:pPr algn="ctr"/>
            <a:r>
              <a:rPr lang="en-US" sz="2000" b="1" i="1" dirty="0">
                <a:latin typeface="Book Antiqua" panose="02040602050305030304" pitchFamily="18" charset="0"/>
                <a:hlinkClick r:id="rId2"/>
              </a:rPr>
              <a:t>krh1@gsb.Columbia.edu</a:t>
            </a:r>
            <a:endParaRPr lang="en-US" sz="2000" b="1" i="1" dirty="0">
              <a:latin typeface="Book Antiqua" panose="02040602050305030304" pitchFamily="18" charset="0"/>
            </a:endParaRPr>
          </a:p>
          <a:p>
            <a:pPr algn="ctr"/>
            <a:endParaRPr lang="en-US" sz="2000" b="1" i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566312"/>
      </p:ext>
    </p:extLst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D9FBC-CDAA-D3AC-05C8-D961CE196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Turnarounds problem sets using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5D24A-E6BC-AD8D-DF18-4E3E80BD4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r>
              <a:rPr lang="en-US" dirty="0"/>
              <a:t>Designed as full-semester course</a:t>
            </a:r>
          </a:p>
          <a:p>
            <a:r>
              <a:rPr lang="en-US" dirty="0"/>
              <a:t>Uses EMBA “A” schedule </a:t>
            </a:r>
            <a:r>
              <a:rPr lang="en-US" i="1" dirty="0"/>
              <a:t>[Fridays only]</a:t>
            </a:r>
          </a:p>
          <a:p>
            <a:pPr lvl="1"/>
            <a:r>
              <a:rPr lang="en-US" dirty="0"/>
              <a:t>TWO companies per 180-minute block of time</a:t>
            </a:r>
          </a:p>
          <a:p>
            <a:pPr lvl="1"/>
            <a:r>
              <a:rPr lang="en-US" dirty="0"/>
              <a:t>Short readings per associated block of time</a:t>
            </a:r>
          </a:p>
          <a:p>
            <a:pPr lvl="1"/>
            <a:r>
              <a:rPr lang="en-US" dirty="0"/>
              <a:t>Problem sets using financial statements</a:t>
            </a:r>
          </a:p>
          <a:p>
            <a:pPr lvl="1"/>
            <a:r>
              <a:rPr lang="en-US" dirty="0"/>
              <a:t>Guest speakers—Columbia MBAs/ EMBAs </a:t>
            </a:r>
            <a:r>
              <a:rPr lang="en-US" i="1" dirty="0"/>
              <a:t>(plus one former CEO of Fortune top-50 firm)</a:t>
            </a:r>
          </a:p>
          <a:p>
            <a:r>
              <a:rPr lang="en-US" dirty="0"/>
              <a:t>Mix of point-accumulating activities done </a:t>
            </a:r>
            <a:r>
              <a:rPr lang="en-US" i="1" dirty="0"/>
              <a:t>before</a:t>
            </a:r>
            <a:r>
              <a:rPr lang="en-US" dirty="0"/>
              <a:t> and </a:t>
            </a:r>
            <a:r>
              <a:rPr lang="en-US" i="1" dirty="0"/>
              <a:t>in</a:t>
            </a:r>
            <a:r>
              <a:rPr lang="en-US" dirty="0"/>
              <a:t> class sessions</a:t>
            </a:r>
          </a:p>
        </p:txBody>
      </p:sp>
    </p:spTree>
    <p:extLst>
      <p:ext uri="{BB962C8B-B14F-4D97-AF65-F5344CB8AC3E}">
        <p14:creationId xmlns:p14="http://schemas.microsoft.com/office/powerpoint/2010/main" val="112787653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D9FBC-CDAA-D3AC-05C8-D961CE196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Turnaround management uses problem sets contained within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5D24A-E6BC-AD8D-DF18-4E3E80BD4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DEB95C-D3C5-0ED6-8E92-006C8D580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61160"/>
            <a:ext cx="8229600" cy="473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68403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A1900-6C1D-C975-E910-523502226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Twenty-four firms in full-semester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4DDFB-1B0C-AB1A-CEB7-8F6FE0AA1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r>
              <a:rPr lang="en-US" dirty="0"/>
              <a:t>Six guest speakers from </a:t>
            </a:r>
            <a:r>
              <a:rPr lang="en-US" i="1" dirty="0"/>
              <a:t>turnaround business </a:t>
            </a:r>
            <a:r>
              <a:rPr lang="en-US" dirty="0"/>
              <a:t>explaining their specialties, experiences</a:t>
            </a:r>
          </a:p>
          <a:p>
            <a:r>
              <a:rPr lang="en-US" dirty="0"/>
              <a:t>Six write-ups </a:t>
            </a:r>
            <a:r>
              <a:rPr lang="en-US" sz="2800" i="1" dirty="0"/>
              <a:t>(three are free choices), </a:t>
            </a:r>
            <a:r>
              <a:rPr lang="en-US" dirty="0"/>
              <a:t>final report</a:t>
            </a:r>
          </a:p>
          <a:p>
            <a:pPr lvl="1"/>
            <a:r>
              <a:rPr lang="en-US" dirty="0"/>
              <a:t>Write-ups cover cash flows, restructuring</a:t>
            </a:r>
          </a:p>
          <a:p>
            <a:pPr lvl="1"/>
            <a:r>
              <a:rPr lang="en-US" i="1" dirty="0"/>
              <a:t>First-day write-up </a:t>
            </a:r>
            <a:r>
              <a:rPr lang="en-US" dirty="0"/>
              <a:t>is included in bidding syllabus</a:t>
            </a:r>
          </a:p>
          <a:p>
            <a:pPr lvl="1"/>
            <a:r>
              <a:rPr lang="en-US" dirty="0"/>
              <a:t>Optional TMA sponsorship of final report in their “best paper” competition</a:t>
            </a:r>
          </a:p>
          <a:p>
            <a:r>
              <a:rPr lang="en-US" dirty="0"/>
              <a:t>Extensive detail concerning </a:t>
            </a:r>
            <a:r>
              <a:rPr lang="en-US" i="1" dirty="0"/>
              <a:t>turnaround </a:t>
            </a:r>
            <a:r>
              <a:rPr lang="en-US" dirty="0"/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241688756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49D2F-00D9-7A54-9C35-DE60DA852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CEO’s perspective, creditors’ priority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4C9DB-98F1-D78C-F91E-1C26E2CFE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Distressed firms </a:t>
            </a:r>
            <a:r>
              <a:rPr lang="en-US" dirty="0"/>
              <a:t>goaded into turnarounds by creditors who take priority over equity holders</a:t>
            </a:r>
          </a:p>
          <a:p>
            <a:pPr lvl="1"/>
            <a:r>
              <a:rPr lang="en-US" dirty="0"/>
              <a:t>Chief Restructuring Officer</a:t>
            </a:r>
          </a:p>
          <a:p>
            <a:pPr lvl="1"/>
            <a:r>
              <a:rPr lang="en-US" dirty="0"/>
              <a:t>Turnaround consultants attack operations</a:t>
            </a:r>
          </a:p>
          <a:p>
            <a:r>
              <a:rPr lang="en-US" dirty="0"/>
              <a:t>Prescient leaders anticipating </a:t>
            </a:r>
            <a:r>
              <a:rPr lang="en-US" i="1" dirty="0"/>
              <a:t>future problems</a:t>
            </a:r>
          </a:p>
          <a:p>
            <a:pPr lvl="1"/>
            <a:r>
              <a:rPr lang="en-US" dirty="0"/>
              <a:t>Change management process</a:t>
            </a:r>
          </a:p>
          <a:p>
            <a:pPr lvl="1"/>
            <a:r>
              <a:rPr lang="en-US" dirty="0"/>
              <a:t>Investor relations</a:t>
            </a:r>
          </a:p>
          <a:p>
            <a:pPr lvl="1"/>
            <a:r>
              <a:rPr lang="en-US" dirty="0"/>
              <a:t>Shareholder activists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5661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153400" cy="914400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chemeClr val="tx2"/>
                </a:solidFill>
              </a:rPr>
              <a:t>Turnaround’s constituents</a:t>
            </a: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5638800" y="1600200"/>
            <a:ext cx="2438400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</a:pPr>
            <a:r>
              <a:rPr lang="en-US" sz="1800">
                <a:latin typeface="Verdana" pitchFamily="34" charset="0"/>
              </a:rPr>
              <a:t>Past financial performance and feasibility of presented strategic plans</a:t>
            </a:r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2971800" y="1371600"/>
            <a:ext cx="2438400" cy="2286000"/>
          </a:xfrm>
          <a:prstGeom prst="ellipse">
            <a:avLst/>
          </a:prstGeom>
          <a:noFill/>
          <a:ln w="76200">
            <a:solidFill>
              <a:srgbClr val="00CC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1981200" y="2971800"/>
            <a:ext cx="2514600" cy="2133600"/>
          </a:xfrm>
          <a:prstGeom prst="ellips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4191000" y="2819400"/>
            <a:ext cx="2438400" cy="2286000"/>
          </a:xfrm>
          <a:prstGeom prst="ellipse">
            <a:avLst/>
          </a:prstGeom>
          <a:noFill/>
          <a:ln w="762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3122613" y="2048985"/>
            <a:ext cx="20574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</a:pPr>
            <a:r>
              <a:rPr lang="en-US" dirty="0">
                <a:latin typeface="Arial Black" pitchFamily="34" charset="0"/>
              </a:rPr>
              <a:t>Capital</a:t>
            </a:r>
            <a:r>
              <a:rPr lang="en-US" b="1" dirty="0">
                <a:latin typeface="Arial Black" pitchFamily="34" charset="0"/>
              </a:rPr>
              <a:t> Markets</a:t>
            </a:r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1828800" y="3581400"/>
            <a:ext cx="2514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</a:pPr>
            <a:r>
              <a:rPr lang="en-US" dirty="0">
                <a:latin typeface="Arial Black" pitchFamily="34" charset="0"/>
              </a:rPr>
              <a:t>Firm’s Organization</a:t>
            </a:r>
          </a:p>
        </p:txBody>
      </p:sp>
      <p:sp>
        <p:nvSpPr>
          <p:cNvPr id="5129" name="Text Box 10"/>
          <p:cNvSpPr txBox="1">
            <a:spLocks noChangeArrowheads="1"/>
          </p:cNvSpPr>
          <p:nvPr/>
        </p:nvSpPr>
        <p:spPr bwMode="auto">
          <a:xfrm>
            <a:off x="4572000" y="3657600"/>
            <a:ext cx="19812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</a:pPr>
            <a:r>
              <a:rPr lang="en-US" b="1" dirty="0">
                <a:latin typeface="Arial Black" pitchFamily="34" charset="0"/>
              </a:rPr>
              <a:t>Corporate </a:t>
            </a:r>
            <a:r>
              <a:rPr lang="en-US" dirty="0">
                <a:latin typeface="Arial Black" pitchFamily="34" charset="0"/>
              </a:rPr>
              <a:t>Strategy</a:t>
            </a:r>
          </a:p>
        </p:txBody>
      </p:sp>
      <p:sp>
        <p:nvSpPr>
          <p:cNvPr id="5130" name="Text Box 11"/>
          <p:cNvSpPr txBox="1">
            <a:spLocks noChangeArrowheads="1"/>
          </p:cNvSpPr>
          <p:nvPr/>
        </p:nvSpPr>
        <p:spPr bwMode="auto">
          <a:xfrm>
            <a:off x="762000" y="1676400"/>
            <a:ext cx="2132013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</a:pPr>
            <a:r>
              <a:rPr lang="en-US" sz="1800">
                <a:latin typeface="Verdana" pitchFamily="34" charset="0"/>
              </a:rPr>
              <a:t>Corporate governance: Firm ownership and oversight of management</a:t>
            </a: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2362200" y="5181600"/>
            <a:ext cx="41148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50000"/>
              </a:spcBef>
            </a:pPr>
            <a:r>
              <a:rPr lang="en-US" sz="1800">
                <a:latin typeface="Verdana" pitchFamily="34" charset="0"/>
              </a:rPr>
              <a:t>Implementation of firm’s strategy for survival, growth and prosperity </a:t>
            </a:r>
          </a:p>
        </p:txBody>
      </p:sp>
    </p:spTree>
    <p:extLst>
      <p:ext uri="{BB962C8B-B14F-4D97-AF65-F5344CB8AC3E}">
        <p14:creationId xmlns:p14="http://schemas.microsoft.com/office/powerpoint/2010/main" val="428003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260F3-39ED-7087-1489-E27D782AC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Applies theory by studying distress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85A6F-8EF0-D5CE-0188-793B57250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Warning signals </a:t>
            </a:r>
            <a:r>
              <a:rPr lang="en-US" dirty="0"/>
              <a:t>as precursor to turnaround</a:t>
            </a:r>
          </a:p>
          <a:p>
            <a:r>
              <a:rPr lang="en-US" i="1" dirty="0"/>
              <a:t>Root cause </a:t>
            </a:r>
            <a:r>
              <a:rPr lang="en-US" dirty="0"/>
              <a:t>analysis to modify operations</a:t>
            </a:r>
          </a:p>
          <a:p>
            <a:r>
              <a:rPr lang="en-US" i="1" dirty="0"/>
              <a:t>Selling</a:t>
            </a:r>
            <a:r>
              <a:rPr lang="en-US" dirty="0"/>
              <a:t> the chosen turnaround strategy to creditors, employees, customers</a:t>
            </a:r>
          </a:p>
          <a:p>
            <a:r>
              <a:rPr lang="en-US" i="1" dirty="0"/>
              <a:t>Organizational restructuring</a:t>
            </a:r>
            <a:r>
              <a:rPr lang="en-US" dirty="0"/>
              <a:t>’s impact on firm’s performance</a:t>
            </a:r>
          </a:p>
          <a:p>
            <a:r>
              <a:rPr lang="en-US" dirty="0"/>
              <a:t>Some </a:t>
            </a:r>
            <a:r>
              <a:rPr lang="en-US" i="1" dirty="0"/>
              <a:t>failures</a:t>
            </a:r>
            <a:r>
              <a:rPr lang="en-US" dirty="0"/>
              <a:t> are studied also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9902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Organizational Distress Curve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066800" y="1524000"/>
            <a:ext cx="0" cy="449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044575" y="6030913"/>
            <a:ext cx="6837363" cy="428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>
            <a:off x="-990600" y="2057400"/>
            <a:ext cx="4191000" cy="2133600"/>
          </a:xfrm>
          <a:prstGeom prst="arc">
            <a:avLst>
              <a:gd name="adj1" fmla="val 16200000"/>
              <a:gd name="adj2" fmla="val 3690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3200400" y="3124200"/>
            <a:ext cx="4071938" cy="2895600"/>
          </a:xfrm>
          <a:custGeom>
            <a:avLst/>
            <a:gdLst>
              <a:gd name="connsiteX0" fmla="*/ 0 w 4288665"/>
              <a:gd name="connsiteY0" fmla="*/ 0 h 2614411"/>
              <a:gd name="connsiteX1" fmla="*/ 811369 w 4288665"/>
              <a:gd name="connsiteY1" fmla="*/ 1931831 h 2614411"/>
              <a:gd name="connsiteX2" fmla="*/ 4288665 w 4288665"/>
              <a:gd name="connsiteY2" fmla="*/ 2614411 h 2614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88665" h="2614411">
                <a:moveTo>
                  <a:pt x="0" y="0"/>
                </a:moveTo>
                <a:cubicBezTo>
                  <a:pt x="48296" y="748048"/>
                  <a:pt x="96592" y="1496096"/>
                  <a:pt x="811369" y="1931831"/>
                </a:cubicBezTo>
                <a:cubicBezTo>
                  <a:pt x="1526146" y="2367566"/>
                  <a:pt x="2907405" y="2490988"/>
                  <a:pt x="4288665" y="2614411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-1110456" y="3853656"/>
            <a:ext cx="3810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Performance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20775" y="5997575"/>
            <a:ext cx="6705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latin typeface="+mn-lt"/>
              </a:rPr>
              <a:t>Time</a:t>
            </a:r>
          </a:p>
        </p:txBody>
      </p:sp>
      <p:sp>
        <p:nvSpPr>
          <p:cNvPr id="12" name="Oval 11"/>
          <p:cNvSpPr/>
          <p:nvPr/>
        </p:nvSpPr>
        <p:spPr>
          <a:xfrm>
            <a:off x="1524000" y="19812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2" name="TextBox 12"/>
          <p:cNvSpPr txBox="1">
            <a:spLocks noChangeArrowheads="1"/>
          </p:cNvSpPr>
          <p:nvPr/>
        </p:nvSpPr>
        <p:spPr bwMode="auto">
          <a:xfrm>
            <a:off x="1219200" y="16002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P</a:t>
            </a:r>
            <a:r>
              <a:rPr lang="en-US" altLang="en-US" baseline="-25000" dirty="0"/>
              <a:t>1</a:t>
            </a:r>
            <a:r>
              <a:rPr lang="en-US" altLang="en-US" dirty="0"/>
              <a:t> = Blinded</a:t>
            </a:r>
          </a:p>
        </p:txBody>
      </p:sp>
      <p:sp>
        <p:nvSpPr>
          <p:cNvPr id="14" name="Oval 13"/>
          <p:cNvSpPr/>
          <p:nvPr/>
        </p:nvSpPr>
        <p:spPr>
          <a:xfrm>
            <a:off x="2286000" y="22098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4" name="TextBox 15"/>
          <p:cNvSpPr txBox="1">
            <a:spLocks noChangeArrowheads="1"/>
          </p:cNvSpPr>
          <p:nvPr/>
        </p:nvSpPr>
        <p:spPr bwMode="auto">
          <a:xfrm>
            <a:off x="2590800" y="20574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P</a:t>
            </a:r>
            <a:r>
              <a:rPr lang="en-US" altLang="en-US" baseline="-25000" dirty="0"/>
              <a:t>2</a:t>
            </a:r>
            <a:r>
              <a:rPr lang="en-US" altLang="en-US" dirty="0"/>
              <a:t> = Inaction</a:t>
            </a:r>
          </a:p>
        </p:txBody>
      </p:sp>
      <p:sp>
        <p:nvSpPr>
          <p:cNvPr id="17" name="Oval 16"/>
          <p:cNvSpPr/>
          <p:nvPr/>
        </p:nvSpPr>
        <p:spPr>
          <a:xfrm>
            <a:off x="3124200" y="2819400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6" name="TextBox 17"/>
          <p:cNvSpPr txBox="1">
            <a:spLocks noChangeArrowheads="1"/>
          </p:cNvSpPr>
          <p:nvPr/>
        </p:nvSpPr>
        <p:spPr bwMode="auto">
          <a:xfrm>
            <a:off x="3429000" y="25908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P</a:t>
            </a:r>
            <a:r>
              <a:rPr lang="en-US" altLang="en-US" baseline="-25000" dirty="0"/>
              <a:t>3</a:t>
            </a:r>
            <a:r>
              <a:rPr lang="en-US" altLang="en-US" dirty="0"/>
              <a:t> = Faulty Action</a:t>
            </a:r>
          </a:p>
        </p:txBody>
      </p:sp>
      <p:sp>
        <p:nvSpPr>
          <p:cNvPr id="19" name="Oval 18"/>
          <p:cNvSpPr/>
          <p:nvPr/>
        </p:nvSpPr>
        <p:spPr>
          <a:xfrm>
            <a:off x="4038600" y="5246688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8" name="TextBox 19"/>
          <p:cNvSpPr txBox="1">
            <a:spLocks noChangeArrowheads="1"/>
          </p:cNvSpPr>
          <p:nvPr/>
        </p:nvSpPr>
        <p:spPr bwMode="auto">
          <a:xfrm>
            <a:off x="4092575" y="4899025"/>
            <a:ext cx="2057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P</a:t>
            </a:r>
            <a:r>
              <a:rPr lang="en-US" altLang="en-US" baseline="-25000" dirty="0"/>
              <a:t>4</a:t>
            </a:r>
            <a:r>
              <a:rPr lang="en-US" altLang="en-US" dirty="0"/>
              <a:t> = Crisis</a:t>
            </a:r>
          </a:p>
        </p:txBody>
      </p:sp>
      <p:sp>
        <p:nvSpPr>
          <p:cNvPr id="21" name="Oval 20"/>
          <p:cNvSpPr/>
          <p:nvPr/>
        </p:nvSpPr>
        <p:spPr>
          <a:xfrm>
            <a:off x="7162800" y="5954713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10" name="TextBox 21"/>
          <p:cNvSpPr txBox="1">
            <a:spLocks noChangeArrowheads="1"/>
          </p:cNvSpPr>
          <p:nvPr/>
        </p:nvSpPr>
        <p:spPr bwMode="auto">
          <a:xfrm>
            <a:off x="6553200" y="5345113"/>
            <a:ext cx="2057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/>
              <a:t>P</a:t>
            </a:r>
            <a:r>
              <a:rPr lang="en-US" altLang="en-US" baseline="-25000" dirty="0"/>
              <a:t>5</a:t>
            </a:r>
            <a:r>
              <a:rPr lang="en-US" altLang="en-US" dirty="0"/>
              <a:t> = Dissolution</a:t>
            </a:r>
          </a:p>
        </p:txBody>
      </p:sp>
    </p:spTree>
    <p:extLst>
      <p:ext uri="{BB962C8B-B14F-4D97-AF65-F5344CB8AC3E}">
        <p14:creationId xmlns:p14="http://schemas.microsoft.com/office/powerpoint/2010/main" val="395260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8024-7FBB-5816-5968-724F00851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Grades based on point accumulations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273AA-640A-04F0-E2DA-9A104B824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/>
              <a:t>Required and chosen write-ups </a:t>
            </a:r>
            <a:r>
              <a:rPr lang="en-US" sz="2800" i="1" dirty="0"/>
              <a:t>(working in teams is optional) </a:t>
            </a:r>
          </a:p>
          <a:p>
            <a:r>
              <a:rPr lang="en-US" dirty="0"/>
              <a:t>Final report </a:t>
            </a:r>
            <a:r>
              <a:rPr lang="en-US" sz="2800" i="1" dirty="0"/>
              <a:t>(in lieu of sit-down exam)</a:t>
            </a:r>
          </a:p>
          <a:p>
            <a:r>
              <a:rPr lang="en-US" dirty="0"/>
              <a:t>7:30 AM surveys about respective cases</a:t>
            </a:r>
          </a:p>
          <a:p>
            <a:r>
              <a:rPr lang="en-US" dirty="0"/>
              <a:t>Lessons Learned </a:t>
            </a:r>
            <a:r>
              <a:rPr lang="en-US" sz="2800" i="1" dirty="0"/>
              <a:t>(done in class)</a:t>
            </a:r>
          </a:p>
          <a:p>
            <a:r>
              <a:rPr lang="en-US" dirty="0"/>
              <a:t>Poll Everywhere questions </a:t>
            </a:r>
            <a:r>
              <a:rPr lang="en-US" sz="2800" i="1" dirty="0"/>
              <a:t>(done in class)</a:t>
            </a:r>
          </a:p>
          <a:p>
            <a:r>
              <a:rPr lang="en-US" dirty="0"/>
              <a:t>Contributions to class discussions </a:t>
            </a:r>
            <a:r>
              <a:rPr lang="en-US" sz="2800" i="1" dirty="0"/>
              <a:t>(in person)</a:t>
            </a:r>
          </a:p>
          <a:p>
            <a:r>
              <a:rPr lang="en-US" dirty="0"/>
              <a:t>Team presentations of case write-ups </a:t>
            </a:r>
          </a:p>
        </p:txBody>
      </p:sp>
    </p:spTree>
    <p:extLst>
      <p:ext uri="{BB962C8B-B14F-4D97-AF65-F5344CB8AC3E}">
        <p14:creationId xmlns:p14="http://schemas.microsoft.com/office/powerpoint/2010/main" val="325031570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lecom Shading">
  <a:themeElements>
    <a:clrScheme name="">
      <a:dk1>
        <a:srgbClr val="000000"/>
      </a:dk1>
      <a:lt1>
        <a:srgbClr val="66FFFF"/>
      </a:lt1>
      <a:dk2>
        <a:srgbClr val="333399"/>
      </a:dk2>
      <a:lt2>
        <a:srgbClr val="000000"/>
      </a:lt2>
      <a:accent1>
        <a:srgbClr val="0000FF"/>
      </a:accent1>
      <a:accent2>
        <a:srgbClr val="FF0000"/>
      </a:accent2>
      <a:accent3>
        <a:srgbClr val="B8FFFF"/>
      </a:accent3>
      <a:accent4>
        <a:srgbClr val="000000"/>
      </a:accent4>
      <a:accent5>
        <a:srgbClr val="AAAAFF"/>
      </a:accent5>
      <a:accent6>
        <a:srgbClr val="E70000"/>
      </a:accent6>
      <a:hlink>
        <a:srgbClr val="FF00FF"/>
      </a:hlink>
      <a:folHlink>
        <a:srgbClr val="C0C0C0"/>
      </a:folHlink>
    </a:clrScheme>
    <a:fontScheme name="Telecom Shading">
      <a:majorFont>
        <a:latin typeface="Book Antiqu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35921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35921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elecom Shad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com Shad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lecom Shad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com Shad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com Shad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com Shad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com Shad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lecom Shading 8">
        <a:dk1>
          <a:srgbClr val="000000"/>
        </a:dk1>
        <a:lt1>
          <a:srgbClr val="FFFFFF"/>
        </a:lt1>
        <a:dk2>
          <a:srgbClr val="0346ED"/>
        </a:dk2>
        <a:lt2>
          <a:srgbClr val="00FFFF"/>
        </a:lt2>
        <a:accent1>
          <a:srgbClr val="0000FF"/>
        </a:accent1>
        <a:accent2>
          <a:srgbClr val="FF0000"/>
        </a:accent2>
        <a:accent3>
          <a:srgbClr val="AAB0F4"/>
        </a:accent3>
        <a:accent4>
          <a:srgbClr val="DADADA"/>
        </a:accent4>
        <a:accent5>
          <a:srgbClr val="AAAAFF"/>
        </a:accent5>
        <a:accent6>
          <a:srgbClr val="E70000"/>
        </a:accent6>
        <a:hlink>
          <a:srgbClr val="FF00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Hermes</Template>
  <TotalTime>718</TotalTime>
  <Words>349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Book Antiqua</vt:lpstr>
      <vt:lpstr>Times New Roman</vt:lpstr>
      <vt:lpstr>Verdana</vt:lpstr>
      <vt:lpstr>Wingdings</vt:lpstr>
      <vt:lpstr>Telecom Shading</vt:lpstr>
      <vt:lpstr>Video #1 -- Expectations</vt:lpstr>
      <vt:lpstr>Turnarounds problem sets using cases</vt:lpstr>
      <vt:lpstr>Turnaround management uses problem sets contained within cases</vt:lpstr>
      <vt:lpstr>Twenty-four firms in full-semester format</vt:lpstr>
      <vt:lpstr>CEO’s perspective, creditors’ priority</vt:lpstr>
      <vt:lpstr>Turnaround’s constituents</vt:lpstr>
      <vt:lpstr>Applies theory by studying distress</vt:lpstr>
      <vt:lpstr>Organizational Distress Curve</vt:lpstr>
      <vt:lpstr>Grades based on point accumulations</vt:lpstr>
      <vt:lpstr>PowerPoint Presentation</vt:lpstr>
    </vt:vector>
  </TitlesOfParts>
  <Company>Columbia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Corporate Advantage</dc:title>
  <dc:creator>Kathryn Rudie Harrigan</dc:creator>
  <cp:lastModifiedBy>Harrigan, Kathryn</cp:lastModifiedBy>
  <cp:revision>86</cp:revision>
  <dcterms:created xsi:type="dcterms:W3CDTF">2002-06-19T12:39:22Z</dcterms:created>
  <dcterms:modified xsi:type="dcterms:W3CDTF">2023-07-05T20:53:14Z</dcterms:modified>
</cp:coreProperties>
</file>